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19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4" r:id="rId4"/>
    <p:sldId id="258" r:id="rId5"/>
    <p:sldId id="259" r:id="rId6"/>
    <p:sldId id="260" r:id="rId7"/>
    <p:sldId id="267" r:id="rId8"/>
    <p:sldId id="265" r:id="rId9"/>
    <p:sldId id="269" r:id="rId10"/>
    <p:sldId id="268" r:id="rId11"/>
    <p:sldId id="270" r:id="rId12"/>
    <p:sldId id="272" r:id="rId13"/>
    <p:sldId id="271" r:id="rId14"/>
    <p:sldId id="261" r:id="rId15"/>
    <p:sldId id="273" r:id="rId16"/>
    <p:sldId id="274" r:id="rId17"/>
    <p:sldId id="266" r:id="rId18"/>
    <p:sldId id="263" r:id="rId19"/>
    <p:sldId id="262" r:id="rId20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showOutlineIcons="0">
    <p:restoredLeft sz="15620"/>
    <p:restoredTop sz="94660"/>
  </p:normalViewPr>
  <p:slideViewPr>
    <p:cSldViewPr>
      <p:cViewPr>
        <p:scale>
          <a:sx n="66" d="100"/>
          <a:sy n="66" d="100"/>
        </p:scale>
        <p:origin x="-324" y="-49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jpeg>
</file>

<file path=ppt/media/image10.png>
</file>

<file path=ppt/media/image11.jpeg>
</file>

<file path=ppt/media/image12.png>
</file>

<file path=ppt/media/image13.png>
</file>

<file path=ppt/media/image14.png>
</file>

<file path=ppt/media/image15.jpeg>
</file>

<file path=ppt/media/image16.jpeg>
</file>

<file path=ppt/media/image17.jpeg>
</file>

<file path=ppt/media/image18.png>
</file>

<file path=ppt/media/image19.jpe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50B740-8DE5-483C-8305-39D484DB9F65}" type="datetimeFigureOut">
              <a:rPr lang="en-US" smtClean="0"/>
              <a:t>11/18/2015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E97CBD-9084-4064-803B-21FB513C11B7}" type="slidenum">
              <a:rPr lang="en-GB" smtClean="0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50B740-8DE5-483C-8305-39D484DB9F65}" type="datetimeFigureOut">
              <a:rPr lang="en-US" smtClean="0"/>
              <a:t>11/18/2015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E97CBD-9084-4064-803B-21FB513C11B7}" type="slidenum">
              <a:rPr lang="en-GB" smtClean="0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50B740-8DE5-483C-8305-39D484DB9F65}" type="datetimeFigureOut">
              <a:rPr lang="en-US" smtClean="0"/>
              <a:t>11/18/2015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E97CBD-9084-4064-803B-21FB513C11B7}" type="slidenum">
              <a:rPr lang="en-GB" smtClean="0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50B740-8DE5-483C-8305-39D484DB9F65}" type="datetimeFigureOut">
              <a:rPr lang="en-US" smtClean="0"/>
              <a:t>11/18/2015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E97CBD-9084-4064-803B-21FB513C11B7}" type="slidenum">
              <a:rPr lang="en-GB" smtClean="0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50B740-8DE5-483C-8305-39D484DB9F65}" type="datetimeFigureOut">
              <a:rPr lang="en-US" smtClean="0"/>
              <a:t>11/18/2015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E97CBD-9084-4064-803B-21FB513C11B7}" type="slidenum">
              <a:rPr lang="en-GB" smtClean="0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50B740-8DE5-483C-8305-39D484DB9F65}" type="datetimeFigureOut">
              <a:rPr lang="en-US" smtClean="0"/>
              <a:t>11/18/2015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E97CBD-9084-4064-803B-21FB513C11B7}" type="slidenum">
              <a:rPr lang="en-GB" smtClean="0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50B740-8DE5-483C-8305-39D484DB9F65}" type="datetimeFigureOut">
              <a:rPr lang="en-US" smtClean="0"/>
              <a:t>11/18/2015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E97CBD-9084-4064-803B-21FB513C11B7}" type="slidenum">
              <a:rPr lang="en-GB" smtClean="0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50B740-8DE5-483C-8305-39D484DB9F65}" type="datetimeFigureOut">
              <a:rPr lang="en-US" smtClean="0"/>
              <a:t>11/18/2015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E97CBD-9084-4064-803B-21FB513C11B7}" type="slidenum">
              <a:rPr lang="en-GB" smtClean="0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50B740-8DE5-483C-8305-39D484DB9F65}" type="datetimeFigureOut">
              <a:rPr lang="en-US" smtClean="0"/>
              <a:t>11/18/2015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E97CBD-9084-4064-803B-21FB513C11B7}" type="slidenum">
              <a:rPr lang="en-GB" smtClean="0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50B740-8DE5-483C-8305-39D484DB9F65}" type="datetimeFigureOut">
              <a:rPr lang="en-US" smtClean="0"/>
              <a:t>11/18/2015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E97CBD-9084-4064-803B-21FB513C11B7}" type="slidenum">
              <a:rPr lang="en-GB" smtClean="0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50B740-8DE5-483C-8305-39D484DB9F65}" type="datetimeFigureOut">
              <a:rPr lang="en-US" smtClean="0"/>
              <a:t>11/18/2015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E97CBD-9084-4064-803B-21FB513C11B7}" type="slidenum">
              <a:rPr lang="en-GB" smtClean="0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550B740-8DE5-483C-8305-39D484DB9F65}" type="datetimeFigureOut">
              <a:rPr lang="en-US" smtClean="0"/>
              <a:t>11/18/2015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E97CBD-9084-4064-803B-21FB513C11B7}" type="slidenum">
              <a:rPr lang="en-GB" smtClean="0"/>
              <a:t>‹#›</a:t>
            </a:fld>
            <a:endParaRPr lang="en-GB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sketchfab.com/models/f2c43c54d71c4609ab063ccbdcf0c0b3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 smtClean="0"/>
              <a:t>Guided Segmentation of Images for 3D Reconstruction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GB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Sobel Filter</a:t>
            </a:r>
            <a:endParaRPr lang="en-GB" dirty="0"/>
          </a:p>
        </p:txBody>
      </p:sp>
      <p:pic>
        <p:nvPicPr>
          <p:cNvPr id="8194" name="Picture 2" descr="C:\Users\Matt\Documents\GitHub\MicroPasts\MicroPasts_documents\IMG_3566_1_v.png"/>
          <p:cNvPicPr>
            <a:picLocks noGrp="1" noChangeAspect="1" noChangeArrowheads="1"/>
          </p:cNvPicPr>
          <p:nvPr>
            <p:ph idx="1"/>
          </p:nvPr>
        </p:nvPicPr>
        <p:blipFill>
          <a:blip r:embed="rId2"/>
          <a:srcRect/>
          <a:stretch>
            <a:fillRect/>
          </a:stretch>
        </p:blipFill>
        <p:spPr bwMode="auto">
          <a:xfrm>
            <a:off x="4643438" y="2285992"/>
            <a:ext cx="3919592" cy="2613060"/>
          </a:xfrm>
          <a:prstGeom prst="rect">
            <a:avLst/>
          </a:prstGeom>
          <a:noFill/>
        </p:spPr>
      </p:pic>
      <p:pic>
        <p:nvPicPr>
          <p:cNvPr id="8195" name="Picture 3" descr="C:\Python34\palstaves2\2013T482_Lower_Hardres_Canterbury\Axe1\IMG_3566.JP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428596" y="2285992"/>
            <a:ext cx="3964809" cy="2643206"/>
          </a:xfrm>
          <a:prstGeom prst="rect">
            <a:avLst/>
          </a:prstGeom>
          <a:noFill/>
        </p:spPr>
      </p:pic>
      <p:sp>
        <p:nvSpPr>
          <p:cNvPr id="6" name="TextBox 5"/>
          <p:cNvSpPr txBox="1"/>
          <p:nvPr/>
        </p:nvSpPr>
        <p:spPr>
          <a:xfrm>
            <a:off x="1857356" y="1714488"/>
            <a:ext cx="142876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dirty="0" smtClean="0"/>
              <a:t>Original</a:t>
            </a:r>
            <a:endParaRPr lang="en-GB" sz="2800" dirty="0"/>
          </a:p>
        </p:txBody>
      </p:sp>
      <p:sp>
        <p:nvSpPr>
          <p:cNvPr id="7" name="TextBox 6"/>
          <p:cNvSpPr txBox="1"/>
          <p:nvPr/>
        </p:nvSpPr>
        <p:spPr>
          <a:xfrm>
            <a:off x="5500694" y="1714488"/>
            <a:ext cx="285752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dirty="0" smtClean="0"/>
              <a:t>Sobel Filtered</a:t>
            </a:r>
            <a:endParaRPr lang="en-GB" sz="28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RGB </a:t>
            </a:r>
            <a:r>
              <a:rPr lang="en-GB" dirty="0" err="1" smtClean="0"/>
              <a:t>vs</a:t>
            </a:r>
            <a:r>
              <a:rPr lang="en-GB" dirty="0" smtClean="0"/>
              <a:t> Sobel</a:t>
            </a:r>
            <a:endParaRPr lang="en-GB" dirty="0"/>
          </a:p>
        </p:txBody>
      </p:sp>
      <p:pic>
        <p:nvPicPr>
          <p:cNvPr id="9217" name="Picture 1" descr="C:\Users\Matt\Documents\GitHub\MicroPasts\MicroPasts_documents\IMG3530_sobel_5_layer.png"/>
          <p:cNvPicPr>
            <a:picLocks noGrp="1" noChangeAspect="1" noChangeArrowheads="1"/>
          </p:cNvPicPr>
          <p:nvPr>
            <p:ph idx="1"/>
          </p:nvPr>
        </p:nvPicPr>
        <p:blipFill>
          <a:blip r:embed="rId2"/>
          <a:srcRect l="13479" t="15482" r="9499" b="14850"/>
          <a:stretch>
            <a:fillRect/>
          </a:stretch>
        </p:blipFill>
        <p:spPr bwMode="auto">
          <a:xfrm>
            <a:off x="4603750" y="1428736"/>
            <a:ext cx="3810027" cy="2571768"/>
          </a:xfrm>
          <a:prstGeom prst="rect">
            <a:avLst/>
          </a:prstGeom>
          <a:noFill/>
        </p:spPr>
      </p:pic>
      <p:pic>
        <p:nvPicPr>
          <p:cNvPr id="7" name="Picture 2" descr="C:\Python34\palstaves2\2013T482_Lower_Hardres_Canterbury\Axe1\IMG_3530.JP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357158" y="1428736"/>
            <a:ext cx="3786214" cy="2524143"/>
          </a:xfrm>
          <a:prstGeom prst="rect">
            <a:avLst/>
          </a:prstGeom>
          <a:noFill/>
        </p:spPr>
      </p:pic>
      <p:pic>
        <p:nvPicPr>
          <p:cNvPr id="9218" name="Picture 2" descr="C:\Users\Matt\Documents\GitHub\MicroPasts\MicroPasts_documents\RGB_LinearSVC_1Sample.png"/>
          <p:cNvPicPr>
            <a:picLocks noChangeAspect="1" noChangeArrowheads="1"/>
          </p:cNvPicPr>
          <p:nvPr/>
        </p:nvPicPr>
        <p:blipFill>
          <a:blip r:embed="rId4"/>
          <a:srcRect l="12890" t="15993" r="9961" b="15964"/>
          <a:stretch>
            <a:fillRect/>
          </a:stretch>
        </p:blipFill>
        <p:spPr bwMode="auto">
          <a:xfrm>
            <a:off x="2500298" y="4286256"/>
            <a:ext cx="3600750" cy="2370114"/>
          </a:xfrm>
          <a:prstGeom prst="rect">
            <a:avLst/>
          </a:prstGeom>
          <a:noFill/>
        </p:spPr>
      </p:pic>
      <p:sp>
        <p:nvSpPr>
          <p:cNvPr id="9" name="TextBox 8"/>
          <p:cNvSpPr txBox="1"/>
          <p:nvPr/>
        </p:nvSpPr>
        <p:spPr>
          <a:xfrm>
            <a:off x="428596" y="1071546"/>
            <a:ext cx="10715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/>
              <a:t>Original</a:t>
            </a:r>
            <a:endParaRPr lang="en-GB" dirty="0"/>
          </a:p>
        </p:txBody>
      </p:sp>
      <p:sp>
        <p:nvSpPr>
          <p:cNvPr id="10" name="TextBox 9"/>
          <p:cNvSpPr txBox="1"/>
          <p:nvPr/>
        </p:nvSpPr>
        <p:spPr>
          <a:xfrm>
            <a:off x="7286644" y="1000108"/>
            <a:ext cx="12858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/>
              <a:t>Sobel Mask</a:t>
            </a:r>
            <a:endParaRPr lang="en-GB" dirty="0"/>
          </a:p>
        </p:txBody>
      </p:sp>
      <p:sp>
        <p:nvSpPr>
          <p:cNvPr id="11" name="TextBox 10"/>
          <p:cNvSpPr txBox="1"/>
          <p:nvPr/>
        </p:nvSpPr>
        <p:spPr>
          <a:xfrm>
            <a:off x="6143636" y="6286520"/>
            <a:ext cx="13573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/>
              <a:t>RGB Mask</a:t>
            </a:r>
            <a:endParaRPr lang="en-GB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RGB </a:t>
            </a:r>
            <a:r>
              <a:rPr lang="en-GB" dirty="0" err="1" smtClean="0"/>
              <a:t>vs</a:t>
            </a:r>
            <a:r>
              <a:rPr lang="en-GB" dirty="0" smtClean="0"/>
              <a:t> Sobel</a:t>
            </a:r>
            <a:endParaRPr lang="en-GB" dirty="0"/>
          </a:p>
        </p:txBody>
      </p:sp>
      <p:pic>
        <p:nvPicPr>
          <p:cNvPr id="9217" name="Picture 1" descr="C:\Users\Matt\Documents\GitHub\MicroPasts\MicroPasts_documents\IMG3530_sobel_5_layer.png"/>
          <p:cNvPicPr>
            <a:picLocks noGrp="1" noChangeAspect="1" noChangeArrowheads="1"/>
          </p:cNvPicPr>
          <p:nvPr>
            <p:ph idx="1"/>
          </p:nvPr>
        </p:nvPicPr>
        <p:blipFill>
          <a:blip r:embed="rId2"/>
          <a:srcRect l="13479" t="15482" r="9499" b="14850"/>
          <a:stretch>
            <a:fillRect/>
          </a:stretch>
        </p:blipFill>
        <p:spPr bwMode="auto">
          <a:xfrm>
            <a:off x="4603750" y="1428736"/>
            <a:ext cx="3810027" cy="2571768"/>
          </a:xfrm>
          <a:prstGeom prst="rect">
            <a:avLst/>
          </a:prstGeom>
          <a:noFill/>
        </p:spPr>
      </p:pic>
      <p:pic>
        <p:nvPicPr>
          <p:cNvPr id="7" name="Picture 2" descr="C:\Python34\palstaves2\2013T482_Lower_Hardres_Canterbury\Axe1\IMG_3530.JP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357158" y="1428736"/>
            <a:ext cx="3786214" cy="2524143"/>
          </a:xfrm>
          <a:prstGeom prst="rect">
            <a:avLst/>
          </a:prstGeom>
          <a:noFill/>
        </p:spPr>
      </p:pic>
      <p:pic>
        <p:nvPicPr>
          <p:cNvPr id="9218" name="Picture 2" descr="C:\Users\Matt\Documents\GitHub\MicroPasts\MicroPasts_documents\RGB_LinearSVC_1Sample.png"/>
          <p:cNvPicPr>
            <a:picLocks noChangeAspect="1" noChangeArrowheads="1"/>
          </p:cNvPicPr>
          <p:nvPr/>
        </p:nvPicPr>
        <p:blipFill>
          <a:blip r:embed="rId4"/>
          <a:srcRect l="12890" t="15993" r="9961" b="15964"/>
          <a:stretch>
            <a:fillRect/>
          </a:stretch>
        </p:blipFill>
        <p:spPr bwMode="auto">
          <a:xfrm>
            <a:off x="2500298" y="4286256"/>
            <a:ext cx="3600750" cy="2370114"/>
          </a:xfrm>
          <a:prstGeom prst="rect">
            <a:avLst/>
          </a:prstGeom>
          <a:noFill/>
        </p:spPr>
      </p:pic>
      <p:sp>
        <p:nvSpPr>
          <p:cNvPr id="9" name="TextBox 8"/>
          <p:cNvSpPr txBox="1"/>
          <p:nvPr/>
        </p:nvSpPr>
        <p:spPr>
          <a:xfrm>
            <a:off x="428596" y="1071546"/>
            <a:ext cx="10715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/>
              <a:t>Original</a:t>
            </a:r>
            <a:endParaRPr lang="en-GB" dirty="0"/>
          </a:p>
        </p:txBody>
      </p:sp>
      <p:sp>
        <p:nvSpPr>
          <p:cNvPr id="10" name="TextBox 9"/>
          <p:cNvSpPr txBox="1"/>
          <p:nvPr/>
        </p:nvSpPr>
        <p:spPr>
          <a:xfrm>
            <a:off x="7286644" y="1000108"/>
            <a:ext cx="12858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/>
              <a:t>Sobel Mask</a:t>
            </a:r>
            <a:endParaRPr lang="en-GB" dirty="0"/>
          </a:p>
        </p:txBody>
      </p:sp>
      <p:sp>
        <p:nvSpPr>
          <p:cNvPr id="11" name="TextBox 10"/>
          <p:cNvSpPr txBox="1"/>
          <p:nvPr/>
        </p:nvSpPr>
        <p:spPr>
          <a:xfrm>
            <a:off x="6143636" y="6286520"/>
            <a:ext cx="13573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/>
              <a:t>RGB Mask</a:t>
            </a:r>
            <a:endParaRPr lang="en-GB" dirty="0"/>
          </a:p>
        </p:txBody>
      </p:sp>
      <p:cxnSp>
        <p:nvCxnSpPr>
          <p:cNvPr id="13" name="Straight Arrow Connector 12"/>
          <p:cNvCxnSpPr/>
          <p:nvPr/>
        </p:nvCxnSpPr>
        <p:spPr>
          <a:xfrm rot="5400000" flipH="1" flipV="1">
            <a:off x="1321571" y="2964653"/>
            <a:ext cx="1643074" cy="1285884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Performance on </a:t>
            </a:r>
            <a:r>
              <a:rPr lang="en-GB" dirty="0" err="1" smtClean="0"/>
              <a:t>Axehead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smtClean="0"/>
              <a:t>Linear RGB error: 10.5% </a:t>
            </a:r>
          </a:p>
          <a:p>
            <a:r>
              <a:rPr lang="en-GB" dirty="0" smtClean="0"/>
              <a:t>Decision Trees RBG error: 7.9%  </a:t>
            </a:r>
          </a:p>
          <a:p>
            <a:endParaRPr lang="en-GB" dirty="0" smtClean="0"/>
          </a:p>
          <a:p>
            <a:r>
              <a:rPr lang="en-GB" dirty="0" smtClean="0"/>
              <a:t>Decision Trees, Sobel, 1 layer error: 7.6% </a:t>
            </a:r>
          </a:p>
          <a:p>
            <a:r>
              <a:rPr lang="en-GB" dirty="0" smtClean="0"/>
              <a:t>Decision Trees, Sobel, 5 layers error: </a:t>
            </a:r>
            <a:r>
              <a:rPr lang="en-GB" dirty="0" smtClean="0"/>
              <a:t>1.4% </a:t>
            </a:r>
            <a:endParaRPr lang="en-GB" dirty="0" smtClean="0"/>
          </a:p>
          <a:p>
            <a:endParaRPr lang="en-GB" dirty="0" smtClean="0"/>
          </a:p>
          <a:p>
            <a:endParaRPr lang="en-GB" dirty="0" smtClean="0"/>
          </a:p>
          <a:p>
            <a:endParaRPr lang="en-GB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Thanks for listening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DT Sobel Results Axe1</a:t>
            </a:r>
            <a:endParaRPr lang="en-GB" dirty="0"/>
          </a:p>
        </p:txBody>
      </p:sp>
      <p:pic>
        <p:nvPicPr>
          <p:cNvPr id="28674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/>
          <a:srcRect l="15093" t="17362" r="18318" b="24237"/>
          <a:stretch>
            <a:fillRect/>
          </a:stretch>
        </p:blipFill>
        <p:spPr bwMode="auto">
          <a:xfrm>
            <a:off x="428595" y="1428736"/>
            <a:ext cx="8253985" cy="407196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RGB Results Axe1</a:t>
            </a:r>
            <a:endParaRPr lang="en-GB" dirty="0"/>
          </a:p>
        </p:txBody>
      </p:sp>
      <p:pic>
        <p:nvPicPr>
          <p:cNvPr id="29698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/>
          <a:srcRect l="15374" t="18309" r="38458" b="31182"/>
          <a:stretch>
            <a:fillRect/>
          </a:stretch>
        </p:blipFill>
        <p:spPr bwMode="auto">
          <a:xfrm>
            <a:off x="1000100" y="1571612"/>
            <a:ext cx="6929486" cy="42642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Identical Pixel Colours</a:t>
            </a:r>
            <a:endParaRPr lang="en-GB" dirty="0"/>
          </a:p>
        </p:txBody>
      </p:sp>
      <p:pic>
        <p:nvPicPr>
          <p:cNvPr id="6146" name="Picture 2" descr="C:\Python34\2013T805_Woolaston_Gloucestershire\SetA\IMG_3718.JPG"/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177527" y="1600201"/>
            <a:ext cx="2850357" cy="190023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</p:pic>
      <p:pic>
        <p:nvPicPr>
          <p:cNvPr id="5" name="Picture 2" descr="C:\Python34\2013T805_Woolaston_Gloucestershire\SetA\IMG_3718.JPG"/>
          <p:cNvPicPr>
            <a:picLocks noChangeAspect="1" noChangeArrowheads="1"/>
          </p:cNvPicPr>
          <p:nvPr/>
        </p:nvPicPr>
        <p:blipFill>
          <a:blip r:embed="rId3" cstate="print"/>
          <a:srcRect l="56911" t="35061" r="22764" b="43597"/>
          <a:stretch>
            <a:fillRect/>
          </a:stretch>
        </p:blipFill>
        <p:spPr bwMode="auto">
          <a:xfrm>
            <a:off x="5000628" y="3929066"/>
            <a:ext cx="3163683" cy="2214578"/>
          </a:xfrm>
          <a:prstGeom prst="rect">
            <a:avLst/>
          </a:prstGeom>
          <a:noFill/>
          <a:ln>
            <a:solidFill>
              <a:schemeClr val="tx1"/>
            </a:solidFill>
          </a:ln>
        </p:spPr>
      </p:pic>
      <p:cxnSp>
        <p:nvCxnSpPr>
          <p:cNvPr id="7" name="Straight Connector 6"/>
          <p:cNvCxnSpPr/>
          <p:nvPr/>
        </p:nvCxnSpPr>
        <p:spPr>
          <a:xfrm rot="16200000" flipH="1">
            <a:off x="2143108" y="3286124"/>
            <a:ext cx="3571900" cy="214314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/>
        </p:nvCxnSpPr>
        <p:spPr>
          <a:xfrm>
            <a:off x="3000364" y="2500306"/>
            <a:ext cx="2000264" cy="142876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/>
          <p:nvPr/>
        </p:nvCxnSpPr>
        <p:spPr>
          <a:xfrm rot="16200000" flipV="1">
            <a:off x="5715008" y="5214950"/>
            <a:ext cx="1285884" cy="1000132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/>
          <p:nvPr/>
        </p:nvCxnSpPr>
        <p:spPr>
          <a:xfrm rot="5400000" flipH="1" flipV="1">
            <a:off x="6465107" y="5607859"/>
            <a:ext cx="1143008" cy="35719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Sobel Mask Bracelet</a:t>
            </a:r>
            <a:endParaRPr lang="en-GB" dirty="0"/>
          </a:p>
        </p:txBody>
      </p:sp>
      <p:pic>
        <p:nvPicPr>
          <p:cNvPr id="21505" name="Picture 1" descr="C:\Users\Matt\Documents\GitHub\MicroPasts\MicroPasts_documents\IMG_3715.JPG"/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428596" y="2428868"/>
            <a:ext cx="3938588" cy="2625725"/>
          </a:xfrm>
          <a:prstGeom prst="rect">
            <a:avLst/>
          </a:prstGeom>
          <a:noFill/>
        </p:spPr>
      </p:pic>
      <p:pic>
        <p:nvPicPr>
          <p:cNvPr id="21506" name="Picture 2" descr="C:\Users\Matt\Documents\GitHub\MicroPasts\MicroPasts_documents\Sobel_layer5_Wool_SetA_3715.png"/>
          <p:cNvPicPr>
            <a:picLocks noChangeAspect="1" noChangeArrowheads="1"/>
          </p:cNvPicPr>
          <p:nvPr/>
        </p:nvPicPr>
        <p:blipFill>
          <a:blip r:embed="rId3"/>
          <a:srcRect l="11914" t="14684" r="9961" b="14655"/>
          <a:stretch>
            <a:fillRect/>
          </a:stretch>
        </p:blipFill>
        <p:spPr bwMode="auto">
          <a:xfrm>
            <a:off x="4714876" y="2405842"/>
            <a:ext cx="3929090" cy="2662660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Super Pixels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 dirty="0"/>
          </a:p>
        </p:txBody>
      </p:sp>
      <p:pic>
        <p:nvPicPr>
          <p:cNvPr id="22530" name="Picture 2" descr="https://www.cs.sfu.ca/~mori/research/superpixels/figs/sp_273.jp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500298" y="1571612"/>
            <a:ext cx="4143404" cy="5071033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Masking</a:t>
            </a:r>
            <a:endParaRPr lang="en-GB" dirty="0"/>
          </a:p>
        </p:txBody>
      </p:sp>
      <p:pic>
        <p:nvPicPr>
          <p:cNvPr id="1026" name="Picture 2" descr="C:\Python34\palstaves2\2013T482_Lower_Hardres_Canterbury\Axe1\IMG_3530.JPG"/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85720" y="2500306"/>
            <a:ext cx="4029084" cy="2686056"/>
          </a:xfrm>
          <a:prstGeom prst="rect">
            <a:avLst/>
          </a:prstGeom>
          <a:noFill/>
        </p:spPr>
      </p:pic>
      <p:pic>
        <p:nvPicPr>
          <p:cNvPr id="1027" name="Picture 3" descr="C:\Python34\palstaves2\2013T482_Lower_Hardres_Canterbury\Axe1\masks\IMG_3530_mask.JP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4643438" y="2500306"/>
            <a:ext cx="4071966" cy="2714644"/>
          </a:xfrm>
          <a:prstGeom prst="rect">
            <a:avLst/>
          </a:prstGeom>
          <a:noFill/>
        </p:spPr>
      </p:pic>
      <p:sp>
        <p:nvSpPr>
          <p:cNvPr id="6" name="TextBox 5"/>
          <p:cNvSpPr txBox="1"/>
          <p:nvPr/>
        </p:nvSpPr>
        <p:spPr>
          <a:xfrm>
            <a:off x="1785918" y="1857364"/>
            <a:ext cx="142876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dirty="0" smtClean="0"/>
              <a:t>Original</a:t>
            </a:r>
            <a:endParaRPr lang="en-GB" sz="2800" dirty="0"/>
          </a:p>
        </p:txBody>
      </p:sp>
      <p:sp>
        <p:nvSpPr>
          <p:cNvPr id="7" name="TextBox 6"/>
          <p:cNvSpPr txBox="1"/>
          <p:nvPr/>
        </p:nvSpPr>
        <p:spPr>
          <a:xfrm>
            <a:off x="6072198" y="1857364"/>
            <a:ext cx="142876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dirty="0" smtClean="0"/>
              <a:t>Mask</a:t>
            </a:r>
            <a:endParaRPr lang="en-GB" sz="28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3D Reconstruction</a:t>
            </a:r>
            <a:endParaRPr lang="en-GB" dirty="0"/>
          </a:p>
        </p:txBody>
      </p:sp>
      <p:pic>
        <p:nvPicPr>
          <p:cNvPr id="3074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/>
          <a:srcRect l="9159" t="13574" r="36682" b="24868"/>
          <a:stretch>
            <a:fillRect/>
          </a:stretch>
        </p:blipFill>
        <p:spPr bwMode="auto">
          <a:xfrm>
            <a:off x="1071538" y="1714488"/>
            <a:ext cx="6704182" cy="428628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5" name="TextBox 4"/>
          <p:cNvSpPr txBox="1"/>
          <p:nvPr/>
        </p:nvSpPr>
        <p:spPr>
          <a:xfrm>
            <a:off x="1142976" y="6286520"/>
            <a:ext cx="66546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>
                <a:hlinkClick r:id="rId3"/>
              </a:rPr>
              <a:t>https://sketchfab.com/models/f2c43c54d71c4609ab063ccbdcf0c0b3</a:t>
            </a:r>
            <a:endParaRPr lang="en-GB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2060" name="Picture 12"/>
          <p:cNvPicPr>
            <a:picLocks noGrp="1" noChangeAspect="1" noChangeArrowheads="1"/>
          </p:cNvPicPr>
          <p:nvPr>
            <p:ph idx="1"/>
          </p:nvPr>
        </p:nvPicPr>
        <p:blipFill>
          <a:blip r:embed="rId2"/>
          <a:srcRect l="21589" t="16730" r="22476" b="9084"/>
          <a:stretch>
            <a:fillRect/>
          </a:stretch>
        </p:blipFill>
        <p:spPr bwMode="auto">
          <a:xfrm>
            <a:off x="0" y="0"/>
            <a:ext cx="9192638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Minimise Human Input</a:t>
            </a:r>
            <a:endParaRPr lang="en-GB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4099" name="Picture 3" descr="C:\Users\Matt\Desktop\scirblle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714480" y="1928802"/>
            <a:ext cx="5936325" cy="3957550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How?</a:t>
            </a:r>
            <a:endParaRPr lang="en-GB" dirty="0"/>
          </a:p>
        </p:txBody>
      </p:sp>
      <p:pic>
        <p:nvPicPr>
          <p:cNvPr id="5122" name="Picture 2" descr="C:\Users\Matt\Desktop\graph1.png"/>
          <p:cNvPicPr>
            <a:picLocks noGrp="1" noChangeAspect="1" noChangeArrowheads="1"/>
          </p:cNvPicPr>
          <p:nvPr>
            <p:ph idx="1"/>
          </p:nvPr>
        </p:nvPicPr>
        <p:blipFill>
          <a:blip r:embed="rId2"/>
          <a:srcRect l="11066" t="15152" r="12118" b="9084"/>
          <a:stretch>
            <a:fillRect/>
          </a:stretch>
        </p:blipFill>
        <p:spPr bwMode="auto">
          <a:xfrm>
            <a:off x="571472" y="1214422"/>
            <a:ext cx="8148360" cy="5357826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Linear Classifier</a:t>
            </a:r>
            <a:endParaRPr lang="en-GB" dirty="0"/>
          </a:p>
        </p:txBody>
      </p:sp>
      <p:pic>
        <p:nvPicPr>
          <p:cNvPr id="5122" name="Picture 2" descr="C:\Users\Matt\Desktop\graph1.png"/>
          <p:cNvPicPr>
            <a:picLocks noGrp="1" noChangeAspect="1" noChangeArrowheads="1"/>
          </p:cNvPicPr>
          <p:nvPr>
            <p:ph idx="1"/>
          </p:nvPr>
        </p:nvPicPr>
        <p:blipFill>
          <a:blip r:embed="rId2"/>
          <a:srcRect l="11066" t="15152" r="12118" b="9084"/>
          <a:stretch>
            <a:fillRect/>
          </a:stretch>
        </p:blipFill>
        <p:spPr bwMode="auto">
          <a:xfrm>
            <a:off x="571472" y="1214422"/>
            <a:ext cx="8148360" cy="5357826"/>
          </a:xfrm>
          <a:prstGeom prst="rect">
            <a:avLst/>
          </a:prstGeom>
          <a:noFill/>
        </p:spPr>
      </p:pic>
      <p:cxnSp>
        <p:nvCxnSpPr>
          <p:cNvPr id="5" name="Straight Connector 4"/>
          <p:cNvCxnSpPr/>
          <p:nvPr/>
        </p:nvCxnSpPr>
        <p:spPr>
          <a:xfrm flipV="1">
            <a:off x="2500298" y="2071678"/>
            <a:ext cx="3500462" cy="2786082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Decision Trees</a:t>
            </a:r>
            <a:endParaRPr lang="en-GB" dirty="0"/>
          </a:p>
        </p:txBody>
      </p:sp>
      <p:pic>
        <p:nvPicPr>
          <p:cNvPr id="7170" name="Picture 2" descr="C:\Users\Matt\Desktop\graph3.png"/>
          <p:cNvPicPr>
            <a:picLocks noGrp="1" noChangeAspect="1" noChangeArrowheads="1"/>
          </p:cNvPicPr>
          <p:nvPr>
            <p:ph idx="1"/>
          </p:nvPr>
        </p:nvPicPr>
        <p:blipFill>
          <a:blip r:embed="rId2"/>
          <a:srcRect l="10465" t="20334" r="18553" b="12627"/>
          <a:stretch>
            <a:fillRect/>
          </a:stretch>
        </p:blipFill>
        <p:spPr bwMode="auto">
          <a:xfrm>
            <a:off x="428596" y="1643050"/>
            <a:ext cx="7500954" cy="4722822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Decision Trees</a:t>
            </a:r>
            <a:endParaRPr lang="en-GB" dirty="0"/>
          </a:p>
        </p:txBody>
      </p:sp>
      <p:pic>
        <p:nvPicPr>
          <p:cNvPr id="7170" name="Picture 2" descr="C:\Users\Matt\Desktop\graph3.png"/>
          <p:cNvPicPr>
            <a:picLocks noGrp="1" noChangeAspect="1" noChangeArrowheads="1"/>
          </p:cNvPicPr>
          <p:nvPr>
            <p:ph idx="1"/>
          </p:nvPr>
        </p:nvPicPr>
        <p:blipFill>
          <a:blip r:embed="rId2"/>
          <a:srcRect l="10465" t="20334" r="18553" b="12627"/>
          <a:stretch>
            <a:fillRect/>
          </a:stretch>
        </p:blipFill>
        <p:spPr bwMode="auto">
          <a:xfrm>
            <a:off x="428596" y="1643050"/>
            <a:ext cx="7500954" cy="4722822"/>
          </a:xfrm>
          <a:prstGeom prst="rect">
            <a:avLst/>
          </a:prstGeom>
          <a:noFill/>
        </p:spPr>
      </p:pic>
      <p:cxnSp>
        <p:nvCxnSpPr>
          <p:cNvPr id="5" name="Straight Connector 4"/>
          <p:cNvCxnSpPr/>
          <p:nvPr/>
        </p:nvCxnSpPr>
        <p:spPr>
          <a:xfrm rot="5400000" flipH="1" flipV="1">
            <a:off x="1000100" y="2357430"/>
            <a:ext cx="3571900" cy="2286016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/>
        </p:nvCxnSpPr>
        <p:spPr>
          <a:xfrm rot="5400000" flipH="1" flipV="1">
            <a:off x="3893339" y="3107529"/>
            <a:ext cx="2786082" cy="1714512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200</TotalTime>
  <Words>103</Words>
  <Application>Microsoft Office PowerPoint</Application>
  <PresentationFormat>On-screen Show (4:3)</PresentationFormat>
  <Paragraphs>35</Paragraphs>
  <Slides>19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0" baseType="lpstr">
      <vt:lpstr>Office Theme</vt:lpstr>
      <vt:lpstr>Guided Segmentation of Images for 3D Reconstruction</vt:lpstr>
      <vt:lpstr>Masking</vt:lpstr>
      <vt:lpstr>3D Reconstruction</vt:lpstr>
      <vt:lpstr>Slide 4</vt:lpstr>
      <vt:lpstr>Minimise Human Input</vt:lpstr>
      <vt:lpstr>How?</vt:lpstr>
      <vt:lpstr>Linear Classifier</vt:lpstr>
      <vt:lpstr>Decision Trees</vt:lpstr>
      <vt:lpstr>Decision Trees</vt:lpstr>
      <vt:lpstr>Sobel Filter</vt:lpstr>
      <vt:lpstr>RGB vs Sobel</vt:lpstr>
      <vt:lpstr>RGB vs Sobel</vt:lpstr>
      <vt:lpstr>Performance on Axehead</vt:lpstr>
      <vt:lpstr>Thanks for listening</vt:lpstr>
      <vt:lpstr>DT Sobel Results Axe1</vt:lpstr>
      <vt:lpstr>RGB Results Axe1</vt:lpstr>
      <vt:lpstr>Identical Pixel Colours</vt:lpstr>
      <vt:lpstr>Sobel Mask Bracelet</vt:lpstr>
      <vt:lpstr>Super Pixels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Guided Segmentation of Images for 3D Reconstruction</dc:title>
  <dc:creator>Matthew ffrench-Constant</dc:creator>
  <cp:lastModifiedBy>Matthew ffrench-Constant</cp:lastModifiedBy>
  <cp:revision>20</cp:revision>
  <dcterms:created xsi:type="dcterms:W3CDTF">2015-11-18T10:59:49Z</dcterms:created>
  <dcterms:modified xsi:type="dcterms:W3CDTF">2015-11-18T14:20:25Z</dcterms:modified>
</cp:coreProperties>
</file>

<file path=docProps/thumbnail.jpeg>
</file>